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y 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26T10:16:10.282">
    <p:pos x="454" y="1533"/>
    <p:text>补充其他活动</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91e702b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91e702b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aaa6751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aaa6751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aaa6751e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aaa6751e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Hypeledger</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Bootcamp Hong Kong</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2019 March</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wiki.hyperledger.org/display/TWGC/Development+and+Innovation" TargetMode="External"/><Relationship Id="rId5" Type="http://schemas.openxmlformats.org/officeDocument/2006/relationships/image" Target="../media/image9.png"/><Relationship Id="rId6" Type="http://schemas.openxmlformats.org/officeDocument/2006/relationships/hyperlink" Target="https://wiki.hyperledger.org/display/TWGC/i18n+and+Education" TargetMode="External"/><Relationship Id="rId7" Type="http://schemas.openxmlformats.org/officeDocument/2006/relationships/image" Target="../media/image7.png"/><Relationship Id="rId8" Type="http://schemas.openxmlformats.org/officeDocument/2006/relationships/hyperlink" Target="https://wiki.hyperledger.org/display/TWGC/Collaborations+and+Scenario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hyperlink" Target="https://wiki.hyperledger.org/display/TWGC/Events+Organization" TargetMode="External"/><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4">
            <a:alphaModFix/>
          </a:blip>
          <a:stretch>
            <a:fillRect/>
          </a:stretch>
        </p:blipFill>
        <p:spPr>
          <a:xfrm>
            <a:off x="2257" y="0"/>
            <a:ext cx="9139487" cy="5143500"/>
          </a:xfrm>
          <a:prstGeom prst="rect">
            <a:avLst/>
          </a:prstGeom>
          <a:noFill/>
          <a:ln>
            <a:noFill/>
          </a:ln>
        </p:spPr>
      </p:pic>
      <p:sp>
        <p:nvSpPr>
          <p:cNvPr id="177" name="Google Shape;177;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4000">
                <a:solidFill>
                  <a:srgbClr val="FFFFFF"/>
                </a:solidFill>
                <a:latin typeface="Arial"/>
                <a:ea typeface="Arial"/>
                <a:cs typeface="Arial"/>
                <a:sym typeface="Arial"/>
              </a:rPr>
              <a:t>Hyperledger</a:t>
            </a:r>
            <a:endParaRPr b="0" sz="4000">
              <a:solidFill>
                <a:srgbClr val="FFFFFF"/>
              </a:solidFill>
              <a:latin typeface="Arial"/>
              <a:ea typeface="Arial"/>
              <a:cs typeface="Arial"/>
              <a:sym typeface="Arial"/>
            </a:endParaRPr>
          </a:p>
          <a:p>
            <a:pPr indent="0" lvl="0" marL="0" rtl="0" algn="l">
              <a:spcBef>
                <a:spcPts val="0"/>
              </a:spcBef>
              <a:spcAft>
                <a:spcPts val="0"/>
              </a:spcAft>
              <a:buNone/>
            </a:pPr>
            <a:r>
              <a:rPr b="0" lang="en-GB" sz="3700">
                <a:solidFill>
                  <a:srgbClr val="FFFFFF"/>
                </a:solidFill>
                <a:latin typeface="Arial"/>
                <a:ea typeface="Arial"/>
                <a:cs typeface="Arial"/>
                <a:sym typeface="Arial"/>
              </a:rPr>
              <a:t>Technical Working Group China</a:t>
            </a:r>
            <a:endParaRPr sz="4500">
              <a:solidFill>
                <a:srgbClr val="FFFFFF"/>
              </a:solidFill>
            </a:endParaRPr>
          </a:p>
        </p:txBody>
      </p:sp>
      <p:sp>
        <p:nvSpPr>
          <p:cNvPr id="178" name="Google Shape;178;p18"/>
          <p:cNvSpPr txBox="1"/>
          <p:nvPr>
            <p:ph idx="1" type="subTitle"/>
          </p:nvPr>
        </p:nvSpPr>
        <p:spPr>
          <a:xfrm>
            <a:off x="729452" y="287532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2021.5</a:t>
            </a:r>
            <a:endParaRPr b="1"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Scope</a:t>
            </a:r>
            <a:endParaRPr/>
          </a:p>
        </p:txBody>
      </p:sp>
      <p:sp>
        <p:nvSpPr>
          <p:cNvPr id="184" name="Google Shape;184;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Technical Working Group Chain(TWGC, 中国工作组) is the first region-based working group, TWGC is responsible for growing the Hyperledger developer community in China by responding to new user questions, helping with first-level triage of community-reported bugs or other issues, helping demonstrate to new developers how to report bugs or fire pull requests, and pointing motivated developers towards the project roadmaps and development initiatives at the global Hyperledger web sites.  It should also make sure to expose new users to the broad range of projects at Hyperledger.</a:t>
            </a:r>
            <a:endParaRPr sz="1100"/>
          </a:p>
        </p:txBody>
      </p:sp>
      <p:pic>
        <p:nvPicPr>
          <p:cNvPr descr="shutterstock_429987889_edited.jpg" id="185" name="Google Shape;185;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0"/>
          <p:cNvSpPr txBox="1"/>
          <p:nvPr>
            <p:ph type="title"/>
          </p:nvPr>
        </p:nvSpPr>
        <p:spPr>
          <a:xfrm>
            <a:off x="728350" y="1318650"/>
            <a:ext cx="3182400" cy="559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t>Committee Board</a:t>
            </a:r>
            <a:endParaRPr/>
          </a:p>
        </p:txBody>
      </p:sp>
      <p:sp>
        <p:nvSpPr>
          <p:cNvPr id="191" name="Google Shape;191;p20"/>
          <p:cNvSpPr txBox="1"/>
          <p:nvPr>
            <p:ph idx="1" type="body"/>
          </p:nvPr>
        </p:nvSpPr>
        <p:spPr>
          <a:xfrm>
            <a:off x="721250" y="1965150"/>
            <a:ext cx="30525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Current chairs were elected in Oct 2020.</a:t>
            </a:r>
            <a:endParaRPr sz="1100"/>
          </a:p>
        </p:txBody>
      </p:sp>
      <p:sp>
        <p:nvSpPr>
          <p:cNvPr id="192" name="Google Shape;192;p20"/>
          <p:cNvSpPr txBox="1"/>
          <p:nvPr/>
        </p:nvSpPr>
        <p:spPr>
          <a:xfrm>
            <a:off x="6777225" y="3795063"/>
            <a:ext cx="14583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郭剑南(Jay Guo)</a:t>
            </a:r>
            <a:endParaRPr sz="900"/>
          </a:p>
          <a:p>
            <a:pPr indent="0" lvl="0" marL="0" rtl="0" algn="ctr">
              <a:spcBef>
                <a:spcPts val="0"/>
              </a:spcBef>
              <a:spcAft>
                <a:spcPts val="0"/>
              </a:spcAft>
              <a:buNone/>
            </a:pPr>
            <a:r>
              <a:rPr lang="en-GB" sz="900"/>
              <a:t>Rootchain</a:t>
            </a:r>
            <a:endParaRPr sz="900"/>
          </a:p>
        </p:txBody>
      </p:sp>
      <p:sp>
        <p:nvSpPr>
          <p:cNvPr id="193" name="Google Shape;193;p20"/>
          <p:cNvSpPr txBox="1"/>
          <p:nvPr/>
        </p:nvSpPr>
        <p:spPr>
          <a:xfrm>
            <a:off x="5421150" y="3795075"/>
            <a:ext cx="14583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程阳</a:t>
            </a:r>
            <a:r>
              <a:rPr lang="en-GB" sz="900"/>
              <a:t>(Yang Cheng)</a:t>
            </a:r>
            <a:endParaRPr sz="900"/>
          </a:p>
          <a:p>
            <a:pPr indent="0" lvl="0" marL="0" rtl="0" algn="ctr">
              <a:spcBef>
                <a:spcPts val="0"/>
              </a:spcBef>
              <a:spcAft>
                <a:spcPts val="0"/>
              </a:spcAft>
              <a:buNone/>
            </a:pPr>
            <a:r>
              <a:rPr lang="en-GB" sz="900"/>
              <a:t>CAICT</a:t>
            </a:r>
            <a:endParaRPr sz="900"/>
          </a:p>
        </p:txBody>
      </p:sp>
      <p:pic>
        <p:nvPicPr>
          <p:cNvPr id="194" name="Google Shape;194;p20"/>
          <p:cNvPicPr preferRelativeResize="0"/>
          <p:nvPr/>
        </p:nvPicPr>
        <p:blipFill>
          <a:blip r:embed="rId3">
            <a:alphaModFix/>
          </a:blip>
          <a:stretch>
            <a:fillRect/>
          </a:stretch>
        </p:blipFill>
        <p:spPr>
          <a:xfrm>
            <a:off x="6943875" y="2561104"/>
            <a:ext cx="1125000" cy="1152246"/>
          </a:xfrm>
          <a:prstGeom prst="rect">
            <a:avLst/>
          </a:prstGeom>
          <a:noFill/>
          <a:ln>
            <a:noFill/>
          </a:ln>
        </p:spPr>
      </p:pic>
      <p:pic>
        <p:nvPicPr>
          <p:cNvPr id="195" name="Google Shape;195;p20"/>
          <p:cNvPicPr preferRelativeResize="0"/>
          <p:nvPr/>
        </p:nvPicPr>
        <p:blipFill>
          <a:blip r:embed="rId4">
            <a:alphaModFix/>
          </a:blip>
          <a:stretch>
            <a:fillRect/>
          </a:stretch>
        </p:blipFill>
        <p:spPr>
          <a:xfrm>
            <a:off x="5587800" y="2523999"/>
            <a:ext cx="1125000" cy="1159200"/>
          </a:xfrm>
          <a:prstGeom prst="ellipse">
            <a:avLst/>
          </a:prstGeom>
          <a:noFill/>
          <a:ln>
            <a:noFill/>
          </a:ln>
        </p:spPr>
      </p:pic>
      <p:pic>
        <p:nvPicPr>
          <p:cNvPr id="196" name="Google Shape;196;p20"/>
          <p:cNvPicPr preferRelativeResize="0"/>
          <p:nvPr/>
        </p:nvPicPr>
        <p:blipFill>
          <a:blip r:embed="rId5">
            <a:alphaModFix/>
          </a:blip>
          <a:stretch>
            <a:fillRect/>
          </a:stretch>
        </p:blipFill>
        <p:spPr>
          <a:xfrm>
            <a:off x="4231725" y="2598401"/>
            <a:ext cx="1125000" cy="1077636"/>
          </a:xfrm>
          <a:prstGeom prst="rect">
            <a:avLst/>
          </a:prstGeom>
          <a:noFill/>
          <a:ln>
            <a:noFill/>
          </a:ln>
        </p:spPr>
      </p:pic>
      <p:sp>
        <p:nvSpPr>
          <p:cNvPr id="197" name="Google Shape;197;p20"/>
          <p:cNvSpPr txBox="1"/>
          <p:nvPr/>
        </p:nvSpPr>
        <p:spPr>
          <a:xfrm>
            <a:off x="4065075" y="3795075"/>
            <a:ext cx="1458300" cy="3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刘宇翔(David)</a:t>
            </a:r>
            <a:endParaRPr sz="900"/>
          </a:p>
          <a:p>
            <a:pPr indent="0" lvl="0" marL="0" rtl="0" algn="ctr">
              <a:spcBef>
                <a:spcPts val="0"/>
              </a:spcBef>
              <a:spcAft>
                <a:spcPts val="0"/>
              </a:spcAft>
              <a:buNone/>
            </a:pPr>
            <a:r>
              <a:rPr lang="en-GB" sz="900"/>
              <a:t>Oracle</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882234" y="13560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Working Areas</a:t>
            </a:r>
            <a:endParaRPr sz="1000"/>
          </a:p>
        </p:txBody>
      </p:sp>
      <p:pic>
        <p:nvPicPr>
          <p:cNvPr id="203" name="Google Shape;203;p21"/>
          <p:cNvPicPr preferRelativeResize="0"/>
          <p:nvPr/>
        </p:nvPicPr>
        <p:blipFill rotWithShape="1">
          <a:blip r:embed="rId3">
            <a:alphaModFix/>
          </a:blip>
          <a:srcRect b="19874" l="0" r="0" t="19880"/>
          <a:stretch/>
        </p:blipFill>
        <p:spPr>
          <a:xfrm>
            <a:off x="830400" y="2091180"/>
            <a:ext cx="2501200" cy="1267837"/>
          </a:xfrm>
          <a:prstGeom prst="rect">
            <a:avLst/>
          </a:prstGeom>
          <a:noFill/>
          <a:ln>
            <a:noFill/>
          </a:ln>
        </p:spPr>
      </p:pic>
      <p:sp>
        <p:nvSpPr>
          <p:cNvPr id="204" name="Google Shape;204;p21"/>
          <p:cNvSpPr txBox="1"/>
          <p:nvPr/>
        </p:nvSpPr>
        <p:spPr>
          <a:xfrm>
            <a:off x="862827" y="2418200"/>
            <a:ext cx="7104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05" name="Google Shape;205;p21"/>
          <p:cNvGrpSpPr/>
          <p:nvPr/>
        </p:nvGrpSpPr>
        <p:grpSpPr>
          <a:xfrm>
            <a:off x="830400" y="3274596"/>
            <a:ext cx="2501700" cy="1353953"/>
            <a:chOff x="830400" y="3274596"/>
            <a:chExt cx="2501700" cy="1353953"/>
          </a:xfrm>
        </p:grpSpPr>
        <p:sp>
          <p:nvSpPr>
            <p:cNvPr id="206" name="Google Shape;206;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1"/>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0" lang="en-GB" sz="1200">
                <a:solidFill>
                  <a:srgbClr val="000000"/>
                </a:solidFill>
                <a:uFill>
                  <a:noFill/>
                </a:uFill>
                <a:latin typeface="Raleway"/>
                <a:ea typeface="Raleway"/>
                <a:cs typeface="Raleway"/>
                <a:sym typeface="Raleway"/>
                <a:hlinkClick r:id="rId4">
                  <a:extLst>
                    <a:ext uri="{A12FA001-AC4F-418D-AE19-62706E023703}">
                      <ahyp:hlinkClr val="tx"/>
                    </a:ext>
                  </a:extLst>
                </a:hlinkClick>
              </a:rPr>
              <a:t>Development &amp; Innovation</a:t>
            </a:r>
            <a:endParaRPr b="0" sz="1200">
              <a:latin typeface="Raleway"/>
              <a:ea typeface="Raleway"/>
              <a:cs typeface="Raleway"/>
              <a:sym typeface="Raleway"/>
            </a:endParaRPr>
          </a:p>
        </p:txBody>
      </p:sp>
      <p:sp>
        <p:nvSpPr>
          <p:cNvPr id="209" name="Google Shape;209;p21"/>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000000"/>
                </a:solidFill>
                <a:latin typeface="Raleway"/>
                <a:ea typeface="Raleway"/>
                <a:cs typeface="Raleway"/>
                <a:sym typeface="Raleway"/>
              </a:rPr>
              <a:t>Help lead the development of hyperledger projects in code, tutorial, demos, with instructions on maillist, rocketchat, etc. </a:t>
            </a:r>
            <a:endParaRPr sz="800">
              <a:latin typeface="Raleway"/>
              <a:ea typeface="Raleway"/>
              <a:cs typeface="Raleway"/>
              <a:sym typeface="Raleway"/>
            </a:endParaRPr>
          </a:p>
        </p:txBody>
      </p:sp>
      <p:pic>
        <p:nvPicPr>
          <p:cNvPr id="210" name="Google Shape;210;p21"/>
          <p:cNvPicPr preferRelativeResize="0"/>
          <p:nvPr/>
        </p:nvPicPr>
        <p:blipFill rotWithShape="1">
          <a:blip r:embed="rId5">
            <a:alphaModFix/>
          </a:blip>
          <a:srcRect b="7236" l="0" r="0" t="7227"/>
          <a:stretch/>
        </p:blipFill>
        <p:spPr>
          <a:xfrm>
            <a:off x="3332867" y="3359013"/>
            <a:ext cx="2501197" cy="1267831"/>
          </a:xfrm>
          <a:prstGeom prst="rect">
            <a:avLst/>
          </a:prstGeom>
          <a:noFill/>
          <a:ln>
            <a:noFill/>
          </a:ln>
        </p:spPr>
      </p:pic>
      <p:sp>
        <p:nvSpPr>
          <p:cNvPr id="211" name="Google Shape;211;p21"/>
          <p:cNvSpPr txBox="1"/>
          <p:nvPr/>
        </p:nvSpPr>
        <p:spPr>
          <a:xfrm>
            <a:off x="3389251" y="3563075"/>
            <a:ext cx="7104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12" name="Google Shape;212;p21"/>
          <p:cNvGrpSpPr/>
          <p:nvPr/>
        </p:nvGrpSpPr>
        <p:grpSpPr>
          <a:xfrm flipH="1" rot="10800000">
            <a:off x="3332867" y="2091171"/>
            <a:ext cx="2501700" cy="1353953"/>
            <a:chOff x="830400" y="3274596"/>
            <a:chExt cx="2501700" cy="1353953"/>
          </a:xfrm>
        </p:grpSpPr>
        <p:sp>
          <p:nvSpPr>
            <p:cNvPr id="213" name="Google Shape;213;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1"/>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lang="en-GB" sz="1200">
                <a:latin typeface="Raleway"/>
                <a:ea typeface="Raleway"/>
                <a:cs typeface="Raleway"/>
                <a:sym typeface="Raleway"/>
              </a:rPr>
              <a:t>Localization &amp; </a:t>
            </a:r>
            <a:r>
              <a:rPr b="0" lang="en-GB" sz="1200">
                <a:solidFill>
                  <a:srgbClr val="000000"/>
                </a:solidFill>
                <a:uFill>
                  <a:noFill/>
                </a:uFill>
                <a:latin typeface="Raleway"/>
                <a:ea typeface="Raleway"/>
                <a:cs typeface="Raleway"/>
                <a:sym typeface="Raleway"/>
                <a:hlinkClick r:id="rId6">
                  <a:extLst>
                    <a:ext uri="{A12FA001-AC4F-418D-AE19-62706E023703}">
                      <ahyp:hlinkClr val="tx"/>
                    </a:ext>
                  </a:extLst>
                </a:hlinkClick>
              </a:rPr>
              <a:t>Education</a:t>
            </a:r>
            <a:endParaRPr b="0" sz="1200">
              <a:solidFill>
                <a:srgbClr val="000000"/>
              </a:solidFill>
              <a:latin typeface="Raleway"/>
              <a:ea typeface="Raleway"/>
              <a:cs typeface="Raleway"/>
              <a:sym typeface="Raleway"/>
            </a:endParaRPr>
          </a:p>
        </p:txBody>
      </p:sp>
      <p:sp>
        <p:nvSpPr>
          <p:cNvPr id="216" name="Google Shape;216;p21"/>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lang="en-GB" sz="800">
                <a:solidFill>
                  <a:srgbClr val="000000"/>
                </a:solidFill>
                <a:latin typeface="Raleway"/>
                <a:ea typeface="Raleway"/>
                <a:cs typeface="Raleway"/>
                <a:sym typeface="Raleway"/>
              </a:rPr>
              <a:t>Help lead the documentation writing/translation, organize seminar and education/trainings, etc.</a:t>
            </a:r>
            <a:endParaRPr sz="800">
              <a:solidFill>
                <a:srgbClr val="000000"/>
              </a:solidFill>
              <a:latin typeface="Raleway"/>
              <a:ea typeface="Raleway"/>
              <a:cs typeface="Raleway"/>
              <a:sym typeface="Raleway"/>
            </a:endParaRPr>
          </a:p>
        </p:txBody>
      </p:sp>
      <p:pic>
        <p:nvPicPr>
          <p:cNvPr id="217" name="Google Shape;217;p21"/>
          <p:cNvPicPr preferRelativeResize="0"/>
          <p:nvPr/>
        </p:nvPicPr>
        <p:blipFill rotWithShape="1">
          <a:blip r:embed="rId7">
            <a:alphaModFix/>
          </a:blip>
          <a:srcRect b="19874" l="0" r="0" t="19880"/>
          <a:stretch/>
        </p:blipFill>
        <p:spPr>
          <a:xfrm>
            <a:off x="5832591" y="2091175"/>
            <a:ext cx="2501197" cy="1267840"/>
          </a:xfrm>
          <a:prstGeom prst="rect">
            <a:avLst/>
          </a:prstGeom>
          <a:noFill/>
          <a:ln>
            <a:noFill/>
          </a:ln>
        </p:spPr>
      </p:pic>
      <p:sp>
        <p:nvSpPr>
          <p:cNvPr id="218" name="Google Shape;218;p21"/>
          <p:cNvSpPr txBox="1"/>
          <p:nvPr/>
        </p:nvSpPr>
        <p:spPr>
          <a:xfrm>
            <a:off x="5856250" y="2418200"/>
            <a:ext cx="6816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19" name="Google Shape;219;p21"/>
          <p:cNvGrpSpPr/>
          <p:nvPr/>
        </p:nvGrpSpPr>
        <p:grpSpPr>
          <a:xfrm>
            <a:off x="5832591" y="3274596"/>
            <a:ext cx="2501700" cy="1353953"/>
            <a:chOff x="830400" y="3274596"/>
            <a:chExt cx="2501700" cy="1353953"/>
          </a:xfrm>
        </p:grpSpPr>
        <p:sp>
          <p:nvSpPr>
            <p:cNvPr id="220" name="Google Shape;220;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1"/>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marR="0" rtl="0" algn="l">
              <a:lnSpc>
                <a:spcPct val="115000"/>
              </a:lnSpc>
              <a:spcBef>
                <a:spcPts val="0"/>
              </a:spcBef>
              <a:spcAft>
                <a:spcPts val="0"/>
              </a:spcAft>
              <a:buNone/>
            </a:pPr>
            <a:r>
              <a:rPr b="0" lang="en-GB" sz="1200">
                <a:uFill>
                  <a:noFill/>
                </a:uFill>
                <a:latin typeface="Raleway"/>
                <a:ea typeface="Raleway"/>
                <a:cs typeface="Raleway"/>
                <a:sym typeface="Raleway"/>
                <a:hlinkClick r:id="rId8"/>
              </a:rPr>
              <a:t>Collaborations &amp; Scenarios</a:t>
            </a:r>
            <a:endParaRPr sz="1000"/>
          </a:p>
        </p:txBody>
      </p:sp>
      <p:sp>
        <p:nvSpPr>
          <p:cNvPr id="223" name="Google Shape;223;p21"/>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lang="en-GB" sz="800">
                <a:solidFill>
                  <a:srgbClr val="000000"/>
                </a:solidFill>
                <a:latin typeface="Raleway"/>
                <a:ea typeface="Raleway"/>
                <a:cs typeface="Raleway"/>
                <a:sym typeface="Raleway"/>
              </a:rPr>
              <a:t>Help encourage the collaborations between organizations and projects, with landing more scenarios/apps</a:t>
            </a:r>
            <a:endParaRPr sz="800">
              <a:solidFill>
                <a:srgbClr val="0000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Taskforce</a:t>
            </a:r>
            <a:endParaRPr/>
          </a:p>
        </p:txBody>
      </p:sp>
      <p:sp>
        <p:nvSpPr>
          <p:cNvPr id="229" name="Google Shape;229;p22"/>
          <p:cNvSpPr txBox="1"/>
          <p:nvPr/>
        </p:nvSpPr>
        <p:spPr>
          <a:xfrm>
            <a:off x="931400" y="2788825"/>
            <a:ext cx="2232000" cy="178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Performance &amp; Scalability</a:t>
            </a:r>
            <a:endParaRPr>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benchmark tool</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paper research</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proof of concept</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230" name="Google Shape;230;p22"/>
          <p:cNvSpPr txBox="1"/>
          <p:nvPr/>
        </p:nvSpPr>
        <p:spPr>
          <a:xfrm>
            <a:off x="3457800" y="2788825"/>
            <a:ext cx="2232000" cy="163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GM (China cryptography)</a:t>
            </a:r>
            <a:endParaRPr>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libraries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modular cryptograph at upstream</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reference implementation</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231" name="Google Shape;231;p22"/>
          <p:cNvSpPr txBox="1"/>
          <p:nvPr/>
        </p:nvSpPr>
        <p:spPr>
          <a:xfrm>
            <a:off x="3456000" y="2043100"/>
            <a:ext cx="22320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TWGC Committee Board</a:t>
            </a:r>
            <a:endParaRPr>
              <a:latin typeface="Lato"/>
              <a:ea typeface="Lato"/>
              <a:cs typeface="Lato"/>
              <a:sym typeface="Lato"/>
            </a:endParaRPr>
          </a:p>
        </p:txBody>
      </p:sp>
      <p:sp>
        <p:nvSpPr>
          <p:cNvPr id="232" name="Google Shape;232;p22"/>
          <p:cNvSpPr txBox="1"/>
          <p:nvPr/>
        </p:nvSpPr>
        <p:spPr>
          <a:xfrm>
            <a:off x="5984200" y="2788825"/>
            <a:ext cx="2232000" cy="163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Localization</a:t>
            </a:r>
            <a:endParaRPr>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docs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blogs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whitepapers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cxnSp>
        <p:nvCxnSpPr>
          <p:cNvPr id="233" name="Google Shape;233;p22"/>
          <p:cNvCxnSpPr>
            <a:stCxn id="231" idx="2"/>
            <a:endCxn id="229" idx="0"/>
          </p:cNvCxnSpPr>
          <p:nvPr/>
        </p:nvCxnSpPr>
        <p:spPr>
          <a:xfrm rot="5400000">
            <a:off x="3136950" y="1353850"/>
            <a:ext cx="345600" cy="2524500"/>
          </a:xfrm>
          <a:prstGeom prst="bentConnector3">
            <a:avLst>
              <a:gd fmla="val 49989" name="adj1"/>
            </a:avLst>
          </a:prstGeom>
          <a:noFill/>
          <a:ln cap="flat" cmpd="sng" w="9525">
            <a:solidFill>
              <a:schemeClr val="dk2"/>
            </a:solidFill>
            <a:prstDash val="solid"/>
            <a:round/>
            <a:headEnd len="med" w="med" type="none"/>
            <a:tailEnd len="med" w="med" type="none"/>
          </a:ln>
        </p:spPr>
      </p:cxnSp>
      <p:cxnSp>
        <p:nvCxnSpPr>
          <p:cNvPr id="234" name="Google Shape;234;p22"/>
          <p:cNvCxnSpPr>
            <a:stCxn id="231" idx="2"/>
            <a:endCxn id="230" idx="0"/>
          </p:cNvCxnSpPr>
          <p:nvPr/>
        </p:nvCxnSpPr>
        <p:spPr>
          <a:xfrm flipH="1" rot="-5400000">
            <a:off x="4400100" y="2615200"/>
            <a:ext cx="345600" cy="1800"/>
          </a:xfrm>
          <a:prstGeom prst="bentConnector3">
            <a:avLst>
              <a:gd fmla="val 49989" name="adj1"/>
            </a:avLst>
          </a:prstGeom>
          <a:noFill/>
          <a:ln cap="flat" cmpd="sng" w="9525">
            <a:solidFill>
              <a:schemeClr val="dk2"/>
            </a:solidFill>
            <a:prstDash val="solid"/>
            <a:round/>
            <a:headEnd len="med" w="med" type="none"/>
            <a:tailEnd len="med" w="med" type="none"/>
          </a:ln>
        </p:spPr>
      </p:cxnSp>
      <p:cxnSp>
        <p:nvCxnSpPr>
          <p:cNvPr id="235" name="Google Shape;235;p22"/>
          <p:cNvCxnSpPr>
            <a:stCxn id="231" idx="2"/>
            <a:endCxn id="232" idx="0"/>
          </p:cNvCxnSpPr>
          <p:nvPr/>
        </p:nvCxnSpPr>
        <p:spPr>
          <a:xfrm flipH="1" rot="-5400000">
            <a:off x="5663250" y="1352050"/>
            <a:ext cx="345600" cy="2528100"/>
          </a:xfrm>
          <a:prstGeom prst="bentConnector3">
            <a:avLst>
              <a:gd fmla="val 4998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uFill>
                  <a:noFill/>
                </a:uFill>
                <a:hlinkClick r:id="rId4"/>
              </a:rPr>
              <a:t>Event Organization</a:t>
            </a:r>
            <a:endParaRPr b="0"/>
          </a:p>
        </p:txBody>
      </p:sp>
      <p:sp>
        <p:nvSpPr>
          <p:cNvPr id="241" name="Google Shape;241;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TWGC organizes meetups and webinars regularly</a:t>
            </a:r>
            <a:endParaRPr sz="1100"/>
          </a:p>
          <a:p>
            <a:pPr indent="0" lvl="0" marL="0" rtl="0" algn="l">
              <a:spcBef>
                <a:spcPts val="1600"/>
              </a:spcBef>
              <a:spcAft>
                <a:spcPts val="1600"/>
              </a:spcAft>
              <a:buNone/>
            </a:pPr>
            <a:r>
              <a:rPr lang="en-GB" sz="1100"/>
              <a:t>28 webinars were held in 2020 with ~10k views.</a:t>
            </a:r>
            <a:endParaRPr sz="1100"/>
          </a:p>
        </p:txBody>
      </p:sp>
      <p:pic>
        <p:nvPicPr>
          <p:cNvPr id="242" name="Google Shape;242;p23"/>
          <p:cNvPicPr preferRelativeResize="0"/>
          <p:nvPr/>
        </p:nvPicPr>
        <p:blipFill>
          <a:blip r:embed="rId5">
            <a:alphaModFix/>
          </a:blip>
          <a:stretch>
            <a:fillRect/>
          </a:stretch>
        </p:blipFill>
        <p:spPr>
          <a:xfrm>
            <a:off x="4923875" y="1318650"/>
            <a:ext cx="3423325" cy="3133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participate</a:t>
            </a:r>
            <a:endParaRPr/>
          </a:p>
        </p:txBody>
      </p:sp>
      <p:sp>
        <p:nvSpPr>
          <p:cNvPr id="248" name="Google Shape;248;p24"/>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All are Welcome!</a:t>
            </a:r>
            <a:endParaRPr/>
          </a:p>
        </p:txBody>
      </p:sp>
      <p:pic>
        <p:nvPicPr>
          <p:cNvPr id="249" name="Google Shape;249;p24"/>
          <p:cNvPicPr preferRelativeResize="0"/>
          <p:nvPr/>
        </p:nvPicPr>
        <p:blipFill>
          <a:blip r:embed="rId3">
            <a:alphaModFix/>
          </a:blip>
          <a:stretch>
            <a:fillRect/>
          </a:stretch>
        </p:blipFill>
        <p:spPr>
          <a:xfrm>
            <a:off x="4178575" y="488350"/>
            <a:ext cx="4808301" cy="46275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Communication</a:t>
            </a:r>
            <a:r>
              <a:rPr b="0" lang="en-GB" sz="3200">
                <a:solidFill>
                  <a:srgbClr val="333333"/>
                </a:solidFill>
                <a:latin typeface="Arial"/>
                <a:ea typeface="Arial"/>
                <a:cs typeface="Arial"/>
                <a:sym typeface="Arial"/>
              </a:rPr>
              <a:t> </a:t>
            </a:r>
            <a:endParaRPr/>
          </a:p>
        </p:txBody>
      </p:sp>
      <p:sp>
        <p:nvSpPr>
          <p:cNvPr id="255" name="Google Shape;255;p25"/>
          <p:cNvSpPr txBox="1"/>
          <p:nvPr/>
        </p:nvSpPr>
        <p:spPr>
          <a:xfrm>
            <a:off x="729999" y="2430550"/>
            <a:ext cx="43644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Bi-weekly group meeting on Wednesday 20:00~21:00  (GMT+8)</a:t>
            </a:r>
            <a:endParaRPr/>
          </a:p>
        </p:txBody>
      </p:sp>
      <p:sp>
        <p:nvSpPr>
          <p:cNvPr id="256" name="Google Shape;256;p25"/>
          <p:cNvSpPr txBox="1"/>
          <p:nvPr/>
        </p:nvSpPr>
        <p:spPr>
          <a:xfrm>
            <a:off x="730005" y="26918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Maillist: twg-china@lists.hyperledger.org</a:t>
            </a:r>
            <a:endParaRPr/>
          </a:p>
        </p:txBody>
      </p:sp>
      <p:sp>
        <p:nvSpPr>
          <p:cNvPr id="257" name="Google Shape;257;p25"/>
          <p:cNvSpPr txBox="1"/>
          <p:nvPr/>
        </p:nvSpPr>
        <p:spPr>
          <a:xfrm>
            <a:off x="729999" y="2953150"/>
            <a:ext cx="4323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Rocketchat：https://chat.hyperledger.org/channel/twg-china</a:t>
            </a:r>
            <a:endParaRPr/>
          </a:p>
        </p:txBody>
      </p:sp>
      <p:sp>
        <p:nvSpPr>
          <p:cNvPr id="258" name="Google Shape;258;p25"/>
          <p:cNvSpPr txBox="1"/>
          <p:nvPr/>
        </p:nvSpPr>
        <p:spPr>
          <a:xfrm>
            <a:off x="730005" y="321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Wiki: </a:t>
            </a:r>
            <a:r>
              <a:rPr lang="en-GB" sz="1000"/>
              <a:t>https://wiki.hyperledger.org/display/TWGC</a:t>
            </a:r>
            <a:endParaRPr sz="1000">
              <a:solidFill>
                <a:srgbClr val="000000"/>
              </a:solidFill>
              <a:latin typeface="Lato"/>
              <a:ea typeface="Lato"/>
              <a:cs typeface="Lato"/>
              <a:sym typeface="Lato"/>
            </a:endParaRPr>
          </a:p>
        </p:txBody>
      </p:sp>
      <p:sp>
        <p:nvSpPr>
          <p:cNvPr id="259" name="Google Shape;259;p25"/>
          <p:cNvSpPr txBox="1"/>
          <p:nvPr/>
        </p:nvSpPr>
        <p:spPr>
          <a:xfrm>
            <a:off x="730005" y="347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Wechat groups</a:t>
            </a:r>
            <a:endParaRPr/>
          </a:p>
        </p:txBody>
      </p:sp>
      <p:pic>
        <p:nvPicPr>
          <p:cNvPr id="260" name="Google Shape;260;p25"/>
          <p:cNvPicPr preferRelativeResize="0"/>
          <p:nvPr/>
        </p:nvPicPr>
        <p:blipFill rotWithShape="1">
          <a:blip r:embed="rId3">
            <a:alphaModFix/>
          </a:blip>
          <a:srcRect b="0" l="24496" r="24501" t="0"/>
          <a:stretch/>
        </p:blipFill>
        <p:spPr>
          <a:xfrm>
            <a:off x="5146750" y="1184600"/>
            <a:ext cx="3672775" cy="3262600"/>
          </a:xfrm>
          <a:prstGeom prst="rect">
            <a:avLst/>
          </a:prstGeom>
          <a:noFill/>
          <a:ln>
            <a:noFill/>
          </a:ln>
        </p:spPr>
      </p:pic>
      <p:sp>
        <p:nvSpPr>
          <p:cNvPr id="261" name="Google Shape;261;p25"/>
          <p:cNvSpPr txBox="1"/>
          <p:nvPr/>
        </p:nvSpPr>
        <p:spPr>
          <a:xfrm>
            <a:off x="730005" y="373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06    | </a:t>
            </a:r>
            <a:r>
              <a:rPr lang="en-GB" sz="1000">
                <a:solidFill>
                  <a:srgbClr val="53C6A1"/>
                </a:solidFill>
                <a:latin typeface="Lato"/>
                <a:ea typeface="Lato"/>
                <a:cs typeface="Lato"/>
                <a:sym typeface="Lato"/>
              </a:rPr>
              <a:t>   </a:t>
            </a:r>
            <a:r>
              <a:rPr lang="en-GB" sz="1000">
                <a:latin typeface="Lato"/>
                <a:ea typeface="Lato"/>
                <a:cs typeface="Lato"/>
                <a:sym typeface="Lato"/>
              </a:rPr>
              <a:t>Code Collaboration: github.com/Hyperledger-TWGC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Good first...</a:t>
            </a:r>
            <a:endParaRPr/>
          </a:p>
        </p:txBody>
      </p:sp>
      <p:sp>
        <p:nvSpPr>
          <p:cNvPr id="267" name="Google Shape;267;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Revive </a:t>
            </a:r>
            <a:r>
              <a:rPr lang="en-GB"/>
              <a:t>“Collaboration and Scenario” </a:t>
            </a:r>
            <a:endParaRPr/>
          </a:p>
          <a:p>
            <a:pPr indent="-311150" lvl="0" marL="457200" rtl="0" algn="l">
              <a:spcBef>
                <a:spcPts val="0"/>
              </a:spcBef>
              <a:spcAft>
                <a:spcPts val="0"/>
              </a:spcAft>
              <a:buSzPts val="1300"/>
              <a:buChar char="-"/>
            </a:pPr>
            <a:r>
              <a:rPr lang="en-GB"/>
              <a:t>Hyperledger +, like today</a:t>
            </a:r>
            <a:endParaRPr/>
          </a:p>
          <a:p>
            <a:pPr indent="-311150" lvl="0" marL="457200" rtl="0" algn="l">
              <a:spcBef>
                <a:spcPts val="0"/>
              </a:spcBef>
              <a:spcAft>
                <a:spcPts val="0"/>
              </a:spcAft>
              <a:buSzPts val="1300"/>
              <a:buChar char="-"/>
            </a:pPr>
            <a:r>
              <a:rPr lang="en-GB"/>
              <a:t>CrossChain TaskForce</a:t>
            </a:r>
            <a:endParaRPr/>
          </a:p>
          <a:p>
            <a:pPr indent="-311150" lvl="0" marL="457200" rtl="0" algn="l">
              <a:spcBef>
                <a:spcPts val="0"/>
              </a:spcBef>
              <a:spcAft>
                <a:spcPts val="0"/>
              </a:spcAft>
              <a:buSzPts val="1300"/>
              <a:buChar char="-"/>
            </a:pPr>
            <a:r>
              <a:rPr lang="en-GB"/>
              <a:t>Proposal for an event</a:t>
            </a:r>
            <a:endParaRPr/>
          </a:p>
          <a:p>
            <a:pPr indent="-311150" lvl="0" marL="457200" rtl="0" algn="l">
              <a:spcBef>
                <a:spcPts val="0"/>
              </a:spcBef>
              <a:spcAft>
                <a:spcPts val="0"/>
              </a:spcAft>
              <a:buSzPts val="1300"/>
              <a:buChar char="-"/>
            </a:pPr>
            <a:r>
              <a:rPr lang="en-GB"/>
              <a:t>Revive “PSWG”</a:t>
            </a:r>
            <a:endParaRPr/>
          </a:p>
          <a:p>
            <a:pPr indent="-311150" lvl="0" marL="457200" rtl="0" algn="l">
              <a:spcBef>
                <a:spcPts val="0"/>
              </a:spcBef>
              <a:spcAft>
                <a:spcPts val="0"/>
              </a:spcAft>
              <a:buSzPts val="1300"/>
              <a:buChar char="-"/>
            </a:pPr>
            <a:r>
              <a:rPr lang="en-GB"/>
              <a:t>Revive “Fabric interopt”</a:t>
            </a:r>
            <a:endParaRPr/>
          </a:p>
          <a:p>
            <a:pPr indent="-311150" lvl="0" marL="457200" rtl="0" algn="l">
              <a:spcBef>
                <a:spcPts val="0"/>
              </a:spcBef>
              <a:spcAft>
                <a:spcPts val="0"/>
              </a:spcAft>
              <a:buSzPts val="1300"/>
              <a:buChar char="-"/>
            </a:pPr>
            <a:r>
              <a:rPr lang="en-GB"/>
              <a:t>Show your support</a:t>
            </a:r>
            <a:endParaRPr/>
          </a:p>
          <a:p>
            <a:pPr indent="-298450" lvl="1" marL="914400" rtl="0" algn="l">
              <a:spcBef>
                <a:spcPts val="0"/>
              </a:spcBef>
              <a:spcAft>
                <a:spcPts val="0"/>
              </a:spcAft>
              <a:buSzPts val="1100"/>
              <a:buChar char="-"/>
            </a:pPr>
            <a:r>
              <a:rPr lang="en-GB"/>
              <a:t>Use, Star, Fork, Contribute TWGC code projects</a:t>
            </a:r>
            <a:endParaRPr/>
          </a:p>
          <a:p>
            <a:pPr indent="-298450" lvl="1" marL="914400" rtl="0" algn="l">
              <a:spcBef>
                <a:spcPts val="0"/>
              </a:spcBef>
              <a:spcAft>
                <a:spcPts val="0"/>
              </a:spcAft>
              <a:buSzPts val="1100"/>
              <a:buChar char="-"/>
            </a:pPr>
            <a:r>
              <a:rPr lang="en-GB"/>
              <a:t>Attend any meeting and let us get familiar</a:t>
            </a:r>
            <a:endParaRPr/>
          </a:p>
          <a:p>
            <a:pPr indent="-298450" lvl="1" marL="914400" rtl="0" algn="l">
              <a:spcBef>
                <a:spcPts val="0"/>
              </a:spcBef>
              <a:spcAft>
                <a:spcPts val="0"/>
              </a:spcAft>
              <a:buSzPts val="1100"/>
              <a:buChar char="-"/>
            </a:pPr>
            <a:r>
              <a:rPr lang="en-GB"/>
              <a:t>Help project incubating in TWGC</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